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0693400" cy="7562850"/>
  <p:notesSz cx="10018713" cy="688816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1788" y="1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80172" y="351231"/>
            <a:ext cx="2922270" cy="1320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hyperlink" Target="https://www.hypno-coaching.be/about-1" TargetMode="External"/><Relationship Id="rId7" Type="http://schemas.openxmlformats.org/officeDocument/2006/relationships/image" Target="../media/image2.jpg"/><Relationship Id="rId12" Type="http://schemas.openxmlformats.org/officeDocument/2006/relationships/image" Target="../media/image6.jpeg"/><Relationship Id="rId2" Type="http://schemas.openxmlformats.org/officeDocument/2006/relationships/hyperlink" Target="http://www.hypno-coaching.be/formatio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oelpiscart@yahoo.com" TargetMode="External"/><Relationship Id="rId11" Type="http://schemas.openxmlformats.org/officeDocument/2006/relationships/image" Target="../media/image5.jpeg"/><Relationship Id="rId5" Type="http://schemas.openxmlformats.org/officeDocument/2006/relationships/hyperlink" Target="mailto:philippe.defaux@gmail.com" TargetMode="External"/><Relationship Id="rId10" Type="http://schemas.openxmlformats.org/officeDocument/2006/relationships/image" Target="../media/image4.jpg"/><Relationship Id="rId4" Type="http://schemas.openxmlformats.org/officeDocument/2006/relationships/image" Target="../media/image1.jpg"/><Relationship Id="rId9" Type="http://schemas.openxmlformats.org/officeDocument/2006/relationships/hyperlink" Target="mailto:jovandelanoitte.philippe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ypno-coaching.be/formation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77378" y="7169607"/>
            <a:ext cx="212026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www.hypno-coaching.be/formations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480172" y="351231"/>
            <a:ext cx="2922270" cy="1307859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algn="ctr">
              <a:lnSpc>
                <a:spcPct val="101800"/>
              </a:lnSpc>
              <a:spcBef>
                <a:spcPts val="35"/>
              </a:spcBef>
            </a:pPr>
            <a:r>
              <a:rPr dirty="0"/>
              <a:t>Formation</a:t>
            </a:r>
            <a:br>
              <a:rPr lang="fr-BE" spc="-125" dirty="0"/>
            </a:br>
            <a:r>
              <a:rPr lang="fr-BE" dirty="0"/>
              <a:t>Master en </a:t>
            </a:r>
            <a:br>
              <a:rPr lang="fr-BE" dirty="0"/>
            </a:br>
            <a:r>
              <a:rPr lang="fr-BE" dirty="0"/>
              <a:t>Hypnose-Flash®</a:t>
            </a:r>
            <a:endParaRPr sz="2400"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4343527" y="226568"/>
            <a:ext cx="2278380" cy="810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572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ahoma"/>
                <a:cs typeface="Tahoma"/>
              </a:rPr>
              <a:t>Formateurs</a:t>
            </a:r>
            <a:endParaRPr sz="1800">
              <a:latin typeface="Tahoma"/>
              <a:cs typeface="Tahoma"/>
            </a:endParaRPr>
          </a:p>
          <a:p>
            <a:pPr marL="12700" marR="5080" algn="ctr">
              <a:lnSpc>
                <a:spcPct val="102499"/>
              </a:lnSpc>
              <a:spcBef>
                <a:spcPts val="1070"/>
              </a:spcBef>
            </a:pPr>
            <a:r>
              <a:rPr sz="1200" b="1" u="sng" spc="-4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Philippe</a:t>
            </a:r>
            <a:r>
              <a:rPr sz="1200" b="1" u="sng" spc="-3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Defaux,</a:t>
            </a:r>
            <a:r>
              <a:rPr sz="1200" b="1" u="sng" spc="-2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200" b="1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Joël</a:t>
            </a:r>
            <a:r>
              <a:rPr sz="1200" b="1" u="sng" spc="-3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200" b="1" u="sng" spc="-5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Piscart</a:t>
            </a:r>
            <a:r>
              <a:rPr sz="1200" b="1" u="sng" spc="-2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et</a:t>
            </a:r>
            <a:r>
              <a:rPr sz="1200" b="1" u="none" spc="-25" dirty="0">
                <a:latin typeface="Tahoma"/>
                <a:cs typeface="Tahoma"/>
              </a:rPr>
              <a:t> </a:t>
            </a:r>
            <a:r>
              <a:rPr sz="1200" b="1" u="sng" spc="-4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Philippe</a:t>
            </a:r>
            <a:r>
              <a:rPr sz="1200" b="1" u="sng" spc="4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200" b="1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Vande</a:t>
            </a:r>
            <a:r>
              <a:rPr sz="1200" b="1" u="sng" spc="4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200" b="1" u="sng" spc="-1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Lanoitte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26534" y="1180846"/>
            <a:ext cx="2912745" cy="1219501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algn="ctr">
              <a:lnSpc>
                <a:spcPct val="102200"/>
              </a:lnSpc>
              <a:spcBef>
                <a:spcPts val="65"/>
              </a:spcBef>
            </a:pPr>
            <a:r>
              <a:rPr sz="1300" dirty="0" err="1"/>
              <a:t>Formés</a:t>
            </a:r>
            <a:r>
              <a:rPr sz="1300" dirty="0"/>
              <a:t> </a:t>
            </a:r>
            <a:r>
              <a:rPr lang="fr-BE" sz="1300" dirty="0"/>
              <a:t>en 2014 p</a:t>
            </a:r>
            <a:r>
              <a:rPr sz="1300" dirty="0" err="1"/>
              <a:t>ar</a:t>
            </a:r>
            <a:r>
              <a:rPr sz="1300" dirty="0"/>
              <a:t> Gérôme Ettzevoglov, Institut Européen d’Hypnose Intégrative (IEHI), ils ont été choisis  pour  être  les  formateurs exclusifs en Hypnose Flash® pour la Belgique et le Luxembourg.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238371" y="2490342"/>
            <a:ext cx="2488565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50"/>
              </a:lnSpc>
              <a:spcBef>
                <a:spcPts val="100"/>
              </a:spcBef>
            </a:pPr>
            <a:r>
              <a:rPr sz="1200" i="1" spc="-50" dirty="0">
                <a:latin typeface="Verdana"/>
                <a:cs typeface="Verdana"/>
              </a:rPr>
              <a:t>Retrouvez</a:t>
            </a:r>
            <a:r>
              <a:rPr sz="1200" i="1" spc="-70" dirty="0">
                <a:latin typeface="Verdana"/>
                <a:cs typeface="Verdana"/>
              </a:rPr>
              <a:t> </a:t>
            </a:r>
            <a:r>
              <a:rPr sz="1200" i="1" spc="-60" dirty="0">
                <a:latin typeface="Verdana"/>
                <a:cs typeface="Verdana"/>
              </a:rPr>
              <a:t>leur </a:t>
            </a:r>
            <a:r>
              <a:rPr sz="1200" i="1" spc="-50" dirty="0">
                <a:latin typeface="Verdana"/>
                <a:cs typeface="Verdana"/>
              </a:rPr>
              <a:t>profil </a:t>
            </a:r>
            <a:r>
              <a:rPr sz="1200" i="1" spc="-125" dirty="0">
                <a:latin typeface="Verdana"/>
                <a:cs typeface="Verdana"/>
              </a:rPr>
              <a:t>sur</a:t>
            </a:r>
            <a:r>
              <a:rPr sz="1200" i="1" spc="-55" dirty="0">
                <a:latin typeface="Verdana"/>
                <a:cs typeface="Verdana"/>
              </a:rPr>
              <a:t> </a:t>
            </a:r>
            <a:r>
              <a:rPr sz="1200" i="1" spc="-50" dirty="0">
                <a:latin typeface="Verdana"/>
                <a:cs typeface="Verdana"/>
              </a:rPr>
              <a:t>: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350"/>
              </a:lnSpc>
            </a:pPr>
            <a:r>
              <a:rPr sz="1200" spc="-10" dirty="0">
                <a:solidFill>
                  <a:srgbClr val="1F487C"/>
                </a:solidFill>
                <a:latin typeface="Times New Roman"/>
                <a:cs typeface="Times New Roman"/>
                <a:hlinkClick r:id="rId3"/>
              </a:rPr>
              <a:t>https://www.hypno-coaching.be/about-</a:t>
            </a:r>
            <a:r>
              <a:rPr sz="1200" spc="-50" dirty="0">
                <a:solidFill>
                  <a:srgbClr val="1F487C"/>
                </a:solidFill>
                <a:latin typeface="Times New Roman"/>
                <a:cs typeface="Times New Roman"/>
                <a:hlinkClick r:id="rId3"/>
              </a:rPr>
              <a:t>1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3325" y="2680450"/>
            <a:ext cx="3021584" cy="30598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fr-BE" sz="1100" dirty="0"/>
              <a:t>Les trois formateurs vous partagent leur savoir et pratique acquis sur leurs années d’expérience.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fr-BE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BE" sz="1100" dirty="0"/>
              <a:t>Apports théoriques illustrés.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fr-BE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BE" sz="1100" dirty="0"/>
              <a:t>Démonstrations complètes des processus, commentés étape par étape.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fr-BE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BE" sz="1100" dirty="0"/>
              <a:t>Exercices pratiques répétés, en binômes / trios, avec retours personnalisés.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fr-BE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BE" sz="1100" dirty="0"/>
              <a:t>Réponses aux questions cliniques spécifiques à votre contexte (cabinet, institution, hôpital…).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fr-BE" sz="1100" dirty="0"/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fr-BE" sz="1100" dirty="0"/>
              <a:t>Remise d’un manuel pour faciliter la révision et l’intégration après la formation.</a:t>
            </a:r>
          </a:p>
        </p:txBody>
      </p:sp>
      <p:pic>
        <p:nvPicPr>
          <p:cNvPr id="8" name="object 8" descr="Résultat de recherche d'images pour &quot;soutenir un proche en dépression&quot;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09788" y="5560020"/>
            <a:ext cx="2692654" cy="147167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70636" y="267983"/>
            <a:ext cx="2213864" cy="1436932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1123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85"/>
              </a:spcBef>
            </a:pPr>
            <a:r>
              <a:rPr lang="fr-BE" b="1" u="sng" dirty="0">
                <a:latin typeface="Calibri"/>
                <a:cs typeface="Calibri"/>
              </a:rPr>
              <a:t>Cinq</a:t>
            </a:r>
            <a:r>
              <a:rPr b="1" u="sng" spc="-40" dirty="0">
                <a:latin typeface="Calibri"/>
                <a:cs typeface="Calibri"/>
              </a:rPr>
              <a:t> </a:t>
            </a:r>
            <a:r>
              <a:rPr b="1" u="sng" dirty="0">
                <a:latin typeface="Calibri"/>
                <a:cs typeface="Calibri"/>
              </a:rPr>
              <a:t>journées</a:t>
            </a:r>
            <a:r>
              <a:rPr b="1" u="sng" spc="-35" dirty="0">
                <a:latin typeface="Calibri"/>
                <a:cs typeface="Calibri"/>
              </a:rPr>
              <a:t> </a:t>
            </a:r>
            <a:r>
              <a:rPr b="1" u="sng" dirty="0">
                <a:latin typeface="Calibri"/>
                <a:cs typeface="Calibri"/>
              </a:rPr>
              <a:t>en</a:t>
            </a:r>
            <a:r>
              <a:rPr b="1" u="sng" spc="-35" dirty="0">
                <a:latin typeface="Calibri"/>
                <a:cs typeface="Calibri"/>
              </a:rPr>
              <a:t> </a:t>
            </a:r>
            <a:r>
              <a:rPr lang="fr-BE" b="1" u="sng" spc="-20" dirty="0">
                <a:latin typeface="Calibri"/>
                <a:cs typeface="Calibri"/>
              </a:rPr>
              <a:t>2026</a:t>
            </a:r>
            <a:endParaRPr u="sng" dirty="0">
              <a:latin typeface="Calibri"/>
              <a:cs typeface="Calibri"/>
            </a:endParaRPr>
          </a:p>
          <a:p>
            <a:pPr algn="ctr" hangingPunct="0"/>
            <a:r>
              <a:rPr lang="fr-BE" sz="1800" b="1" dirty="0"/>
              <a:t>9, 10, 11 octobre, </a:t>
            </a:r>
          </a:p>
          <a:p>
            <a:pPr algn="ctr" hangingPunct="0"/>
            <a:r>
              <a:rPr lang="fr-BE" sz="1800" b="1" dirty="0"/>
              <a:t>21, 22 </a:t>
            </a:r>
            <a:r>
              <a:rPr lang="fr-BE" sz="1800" b="1" dirty="0" err="1"/>
              <a:t>nov</a:t>
            </a:r>
            <a:endParaRPr lang="fr-BE" sz="1800" b="1" dirty="0"/>
          </a:p>
          <a:p>
            <a:pPr algn="ctr"/>
            <a:r>
              <a:rPr lang="fr-BE" sz="1600" u="sng" dirty="0"/>
              <a:t>Investissement</a:t>
            </a:r>
            <a:endParaRPr lang="fr-BE" sz="1600" dirty="0"/>
          </a:p>
          <a:p>
            <a:pPr algn="ctr"/>
            <a:r>
              <a:rPr lang="fr-FR" sz="1600" dirty="0"/>
              <a:t>1490 € TTC</a:t>
            </a:r>
            <a:r>
              <a:rPr lang="fr-BE" sz="1600" dirty="0"/>
              <a:t> 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648583" y="4648580"/>
            <a:ext cx="1586865" cy="902969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122555">
              <a:lnSpc>
                <a:spcPct val="90800"/>
              </a:lnSpc>
              <a:spcBef>
                <a:spcPts val="254"/>
              </a:spcBef>
            </a:pPr>
            <a:r>
              <a:rPr sz="1400" dirty="0">
                <a:latin typeface="Arial"/>
                <a:cs typeface="Arial"/>
              </a:rPr>
              <a:t>Philippe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DEFAUX </a:t>
            </a:r>
            <a:r>
              <a:rPr sz="1200" dirty="0">
                <a:latin typeface="Arial"/>
                <a:cs typeface="Arial"/>
              </a:rPr>
              <a:t>Coach</a:t>
            </a:r>
            <a:r>
              <a:rPr sz="1200" spc="3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professionnel Hypnothérapeute </a:t>
            </a:r>
            <a:r>
              <a:rPr sz="1400" dirty="0">
                <a:latin typeface="Arial"/>
                <a:cs typeface="Arial"/>
              </a:rPr>
              <a:t>475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91</a:t>
            </a:r>
            <a:r>
              <a:rPr sz="1400" spc="3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28</a:t>
            </a:r>
            <a:r>
              <a:rPr sz="1400" spc="37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22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ts val="1085"/>
              </a:lnSpc>
            </a:pPr>
            <a:r>
              <a:rPr sz="1000" spc="-10" dirty="0">
                <a:latin typeface="Arial"/>
                <a:cs typeface="Arial"/>
                <a:hlinkClick r:id="rId5"/>
              </a:rPr>
              <a:t>philippe.defaux@gmail.com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02677" y="3857625"/>
            <a:ext cx="2700020" cy="1156727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algn="ctr"/>
            <a:r>
              <a:rPr sz="1800" b="1" dirty="0">
                <a:latin typeface="Times New Roman"/>
                <a:cs typeface="Times New Roman"/>
              </a:rPr>
              <a:t>Destinée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aux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professionnels </a:t>
            </a:r>
            <a:r>
              <a:rPr sz="1800" b="1" dirty="0">
                <a:latin typeface="Times New Roman"/>
                <a:cs typeface="Times New Roman"/>
              </a:rPr>
              <a:t>de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la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santé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et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de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la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relation </a:t>
            </a:r>
            <a:r>
              <a:rPr b="1" dirty="0" err="1">
                <a:latin typeface="Times New Roman"/>
                <a:cs typeface="Times New Roman"/>
              </a:rPr>
              <a:t>d’aide</a:t>
            </a:r>
            <a:r>
              <a:rPr lang="fr-BE" b="1" dirty="0">
                <a:latin typeface="Times New Roman"/>
                <a:cs typeface="Times New Roman"/>
              </a:rPr>
              <a:t> ayant suivi la </a:t>
            </a:r>
            <a:br>
              <a:rPr lang="fr-BE" b="1" dirty="0">
                <a:latin typeface="Times New Roman"/>
                <a:cs typeface="Times New Roman"/>
              </a:rPr>
            </a:br>
            <a:r>
              <a:rPr lang="fr-BE" b="1" dirty="0">
                <a:latin typeface="Times New Roman"/>
                <a:cs typeface="Times New Roman"/>
              </a:rPr>
              <a:t>formation Hypnose Flash®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427345" y="4636389"/>
            <a:ext cx="1344930" cy="902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Joël</a:t>
            </a:r>
            <a:r>
              <a:rPr sz="1400" spc="3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PISCART</a:t>
            </a:r>
            <a:endParaRPr sz="1400" dirty="0">
              <a:latin typeface="Arial"/>
              <a:cs typeface="Arial"/>
            </a:endParaRPr>
          </a:p>
          <a:p>
            <a:pPr marL="12700" marR="95885">
              <a:lnSpc>
                <a:spcPct val="90400"/>
              </a:lnSpc>
              <a:spcBef>
                <a:spcPts val="80"/>
              </a:spcBef>
            </a:pPr>
            <a:r>
              <a:rPr sz="1200" spc="-10" dirty="0">
                <a:latin typeface="Arial"/>
                <a:cs typeface="Arial"/>
              </a:rPr>
              <a:t>Psychothérapeute Hypnothérapeute </a:t>
            </a:r>
            <a:r>
              <a:rPr sz="1400" dirty="0">
                <a:latin typeface="Arial"/>
                <a:cs typeface="Arial"/>
              </a:rPr>
              <a:t>0496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10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43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23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ts val="1085"/>
              </a:lnSpc>
            </a:pPr>
            <a:r>
              <a:rPr sz="1000" spc="-10" dirty="0">
                <a:latin typeface="Arial"/>
                <a:cs typeface="Arial"/>
                <a:hlinkClick r:id="rId6"/>
              </a:rPr>
              <a:t>joelpiscart@yahoo.com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1868" y="7096455"/>
            <a:ext cx="2176145" cy="31178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67640" marR="5080" indent="-155575">
              <a:lnSpc>
                <a:spcPts val="1060"/>
              </a:lnSpc>
              <a:spcBef>
                <a:spcPts val="245"/>
              </a:spcBef>
            </a:pPr>
            <a:r>
              <a:rPr sz="1000" dirty="0">
                <a:latin typeface="Times New Roman"/>
                <a:cs typeface="Times New Roman"/>
              </a:rPr>
              <a:t>Editeur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Responsable</a:t>
            </a:r>
            <a:r>
              <a:rPr sz="1000" spc="-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:</a:t>
            </a:r>
            <a:r>
              <a:rPr sz="1000" spc="-10" dirty="0">
                <a:latin typeface="Times New Roman"/>
                <a:cs typeface="Times New Roman"/>
              </a:rPr>
              <a:t> Hypno-coaching </a:t>
            </a:r>
            <a:r>
              <a:rPr sz="1000" spc="-25" dirty="0">
                <a:latin typeface="Times New Roman"/>
                <a:cs typeface="Times New Roman"/>
              </a:rPr>
              <a:t>srl </a:t>
            </a:r>
            <a:r>
              <a:rPr sz="1000" dirty="0">
                <a:latin typeface="Times New Roman"/>
                <a:cs typeface="Times New Roman"/>
              </a:rPr>
              <a:t>Av.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Bel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Air</a:t>
            </a:r>
            <a:r>
              <a:rPr sz="1000" spc="-10" dirty="0">
                <a:latin typeface="Times New Roman"/>
                <a:cs typeface="Times New Roman"/>
              </a:rPr>
              <a:t> 47-</a:t>
            </a:r>
            <a:r>
              <a:rPr sz="1000" dirty="0">
                <a:latin typeface="Times New Roman"/>
                <a:cs typeface="Times New Roman"/>
              </a:rPr>
              <a:t>1428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Braine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l’alleud</a:t>
            </a:r>
            <a:endParaRPr sz="1000">
              <a:latin typeface="Times New Roman"/>
              <a:cs typeface="Times New Roma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98134" y="2942082"/>
            <a:ext cx="1547367" cy="155930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02507" y="2957703"/>
            <a:ext cx="1466341" cy="159092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271642" y="5827014"/>
            <a:ext cx="1625600" cy="1434688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45415" marR="139700" algn="ctr">
              <a:lnSpc>
                <a:spcPts val="1520"/>
              </a:lnSpc>
              <a:spcBef>
                <a:spcPts val="285"/>
              </a:spcBef>
            </a:pPr>
            <a:r>
              <a:rPr sz="1400" dirty="0">
                <a:latin typeface="Arial"/>
                <a:cs typeface="Arial"/>
              </a:rPr>
              <a:t>Philippe</a:t>
            </a:r>
            <a:r>
              <a:rPr sz="1400" spc="35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VANDE </a:t>
            </a:r>
            <a:r>
              <a:rPr sz="1400" spc="-10" dirty="0">
                <a:latin typeface="Arial"/>
                <a:cs typeface="Arial"/>
              </a:rPr>
              <a:t>LANOITTTE</a:t>
            </a:r>
            <a:endParaRPr sz="1400" dirty="0">
              <a:latin typeface="Arial"/>
              <a:cs typeface="Arial"/>
            </a:endParaRPr>
          </a:p>
          <a:p>
            <a:pPr marL="226060" marR="222250" indent="1905" algn="ctr">
              <a:lnSpc>
                <a:spcPts val="1310"/>
              </a:lnSpc>
              <a:spcBef>
                <a:spcPts val="10"/>
              </a:spcBef>
            </a:pPr>
            <a:r>
              <a:rPr sz="1200" spc="-10" dirty="0">
                <a:latin typeface="Arial"/>
                <a:cs typeface="Arial"/>
              </a:rPr>
              <a:t>Médecin Hypnothérapeute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485"/>
              </a:lnSpc>
            </a:pPr>
            <a:r>
              <a:rPr sz="1400" dirty="0">
                <a:latin typeface="Arial"/>
                <a:cs typeface="Arial"/>
              </a:rPr>
              <a:t>0475</a:t>
            </a:r>
            <a:r>
              <a:rPr sz="1400" spc="3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36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20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55</a:t>
            </a:r>
            <a:endParaRPr sz="1400" dirty="0">
              <a:latin typeface="Arial"/>
              <a:cs typeface="Arial"/>
            </a:endParaRPr>
          </a:p>
          <a:p>
            <a:pPr marL="12065" marR="5080" algn="ctr">
              <a:lnSpc>
                <a:spcPts val="1340"/>
              </a:lnSpc>
              <a:spcBef>
                <a:spcPts val="20"/>
              </a:spcBef>
            </a:pPr>
            <a:r>
              <a:rPr lang="fr-BE" sz="1000" spc="-10" dirty="0">
                <a:latin typeface="Arial"/>
                <a:cs typeface="Arial"/>
                <a:hlinkClick r:id="rId9"/>
              </a:rPr>
              <a:t>vandelanoitte.philippe@gmail.com</a:t>
            </a:r>
            <a:endParaRPr lang="fr-BE" sz="1000" dirty="0">
              <a:latin typeface="Arial"/>
              <a:cs typeface="Arial"/>
            </a:endParaRPr>
          </a:p>
          <a:p>
            <a:pPr marL="12065" marR="5080" algn="ctr">
              <a:lnSpc>
                <a:spcPts val="1340"/>
              </a:lnSpc>
              <a:spcBef>
                <a:spcPts val="20"/>
              </a:spcBef>
            </a:pPr>
            <a:endParaRPr sz="1000" spc="-10" dirty="0">
              <a:latin typeface="Arial"/>
              <a:cs typeface="Arial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33411" y="5905894"/>
            <a:ext cx="1353058" cy="11521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A08F647-BF6F-8AAB-974B-09EDB4881AB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53" y="5698566"/>
            <a:ext cx="1150124" cy="1726744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94EF3E3C-A7EF-BC15-DF8A-413905D44353}"/>
              </a:ext>
            </a:extLst>
          </p:cNvPr>
          <p:cNvSpPr txBox="1"/>
          <p:nvPr/>
        </p:nvSpPr>
        <p:spPr>
          <a:xfrm>
            <a:off x="335284" y="1818295"/>
            <a:ext cx="301874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1400" i="1" dirty="0"/>
              <a:t>La formation repose sur un équilibre entre apports théoriques rigoureux et pratique répétée supervisée. </a:t>
            </a:r>
            <a:endParaRPr lang="fr-BE" sz="1400" dirty="0">
              <a:solidFill>
                <a:schemeClr val="tx1"/>
              </a:solidFill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C7FD5013-7373-61D0-E156-70603A4F7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902" y="1701082"/>
            <a:ext cx="3128962" cy="180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21638" y="264668"/>
            <a:ext cx="80473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APPROCHE</a:t>
            </a:r>
            <a:r>
              <a:rPr sz="18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EXCLUSIVEMENT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PENSÉE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ET</a:t>
            </a:r>
            <a:r>
              <a:rPr sz="18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CONCEPTUALISÉE</a:t>
            </a:r>
            <a:r>
              <a:rPr sz="18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POUR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RELATION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D’AIDE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22108" y="973582"/>
            <a:ext cx="3039745" cy="2277931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0" marR="55880" algn="just">
              <a:lnSpc>
                <a:spcPct val="103200"/>
              </a:lnSpc>
              <a:spcBef>
                <a:spcPts val="50"/>
              </a:spcBef>
            </a:pPr>
            <a:r>
              <a:rPr lang="fr-BE" sz="1600" b="1" i="1" dirty="0"/>
              <a:t>À l’issue du Master en </a:t>
            </a:r>
            <a:br>
              <a:rPr lang="fr-BE" sz="1600" b="1" i="1" dirty="0"/>
            </a:br>
            <a:r>
              <a:rPr lang="fr-BE" sz="1600" b="1" i="1" dirty="0"/>
              <a:t>Hypnose Thérapeutique Flash</a:t>
            </a:r>
            <a:r>
              <a:rPr lang="fr-BE" sz="1600" b="1" i="1" baseline="30000" dirty="0"/>
              <a:t>®</a:t>
            </a:r>
            <a:r>
              <a:rPr lang="fr-BE" sz="1600" b="1" i="1" dirty="0"/>
              <a:t>, vous serez en mesure de traiter les problématiques apportées par vos patients / clients de manière différente et particulièrement efficace par rapport aux hypnoses traditionnelles»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11357" y="1170940"/>
            <a:ext cx="2668905" cy="64729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hangingPunct="0"/>
            <a:r>
              <a:rPr lang="fr-FR" sz="1200" dirty="0"/>
              <a:t>- Rappel des acquis de la formation </a:t>
            </a:r>
            <a:br>
              <a:rPr lang="fr-FR" sz="1200" dirty="0"/>
            </a:br>
            <a:r>
              <a:rPr lang="fr-FR" sz="1200" dirty="0"/>
              <a:t>Hypnose Thérapeutique Flash ®</a:t>
            </a:r>
            <a:endParaRPr lang="fr-BE" sz="1200" dirty="0"/>
          </a:p>
          <a:p>
            <a:pPr hangingPunct="0"/>
            <a:r>
              <a:rPr lang="fr-FR" sz="1200" dirty="0"/>
              <a:t>- Nouvelles inductions Flash® et Ericksonienne</a:t>
            </a:r>
            <a:endParaRPr lang="fr-BE" sz="1200" dirty="0"/>
          </a:p>
          <a:p>
            <a:pPr hangingPunct="0"/>
            <a:r>
              <a:rPr lang="fr-BE" sz="1200" dirty="0"/>
              <a:t>- L’écoute et la structure de l‘entretien </a:t>
            </a:r>
            <a:br>
              <a:rPr lang="fr-BE" sz="1200" dirty="0"/>
            </a:br>
            <a:r>
              <a:rPr lang="fr-BE" sz="1200" dirty="0"/>
              <a:t>préliminaire</a:t>
            </a:r>
          </a:p>
          <a:p>
            <a:pPr hangingPunct="0"/>
            <a:r>
              <a:rPr lang="fr-FR" sz="1200" dirty="0"/>
              <a:t>- Le VAKOG.</a:t>
            </a:r>
            <a:endParaRPr lang="fr-BE" sz="1200" dirty="0"/>
          </a:p>
          <a:p>
            <a:pPr hangingPunct="0"/>
            <a:r>
              <a:rPr lang="fr-FR" sz="1200" dirty="0"/>
              <a:t>- Identification de l’</a:t>
            </a:r>
            <a:r>
              <a:rPr lang="fr-FR" sz="1200" b="1" dirty="0"/>
              <a:t>A</a:t>
            </a:r>
            <a:r>
              <a:rPr lang="fr-FR" sz="1200" dirty="0"/>
              <a:t>ffect </a:t>
            </a:r>
            <a:r>
              <a:rPr lang="fr-FR" sz="1200" b="1" dirty="0"/>
              <a:t>M</a:t>
            </a:r>
            <a:r>
              <a:rPr lang="fr-FR" sz="1200" dirty="0"/>
              <a:t>ajeur et des sous-affects.</a:t>
            </a:r>
            <a:endParaRPr lang="fr-BE" sz="1200" dirty="0"/>
          </a:p>
          <a:p>
            <a:pPr hangingPunct="0"/>
            <a:r>
              <a:rPr lang="fr-FR" sz="1200" dirty="0"/>
              <a:t>Identification des bénéfices secondaires.</a:t>
            </a:r>
            <a:endParaRPr lang="fr-BE" sz="1200" dirty="0"/>
          </a:p>
          <a:p>
            <a:pPr hangingPunct="0"/>
            <a:r>
              <a:rPr lang="fr-FR" sz="1200" dirty="0"/>
              <a:t>- Projection du sujet dans ses résultats </a:t>
            </a:r>
            <a:br>
              <a:rPr lang="fr-FR" sz="1200" dirty="0"/>
            </a:br>
            <a:r>
              <a:rPr lang="fr-FR" sz="1200" dirty="0"/>
              <a:t>positifs.</a:t>
            </a:r>
            <a:endParaRPr lang="fr-BE" sz="1200" dirty="0"/>
          </a:p>
          <a:p>
            <a:pPr hangingPunct="0"/>
            <a:r>
              <a:rPr lang="fr-FR" sz="1200" dirty="0"/>
              <a:t>- Utilisation des images et métaphores du sujet.</a:t>
            </a:r>
            <a:endParaRPr lang="fr-BE" sz="1200" dirty="0"/>
          </a:p>
          <a:p>
            <a:pPr hangingPunct="0"/>
            <a:r>
              <a:rPr lang="fr-BE" sz="1200" dirty="0"/>
              <a:t>- La dissociation de l’affect négatif</a:t>
            </a:r>
          </a:p>
          <a:p>
            <a:pPr hangingPunct="0"/>
            <a:r>
              <a:rPr lang="fr-FR" sz="1200" dirty="0"/>
              <a:t>- Fragmenter obtenir une représentation sous forme de peinture ou de sculpture</a:t>
            </a:r>
            <a:endParaRPr lang="fr-BE" sz="1200" dirty="0"/>
          </a:p>
          <a:p>
            <a:pPr hangingPunct="0"/>
            <a:r>
              <a:rPr lang="fr-FR" sz="1200" dirty="0"/>
              <a:t>- Les phobies, images et photos comme outils</a:t>
            </a:r>
            <a:endParaRPr lang="fr-BE" sz="1200" dirty="0"/>
          </a:p>
          <a:p>
            <a:pPr hangingPunct="0"/>
            <a:r>
              <a:rPr lang="fr-FR" sz="1200" dirty="0"/>
              <a:t>- Les traumas</a:t>
            </a:r>
            <a:endParaRPr lang="fr-BE" sz="1200" dirty="0"/>
          </a:p>
          <a:p>
            <a:pPr lvl="0" hangingPunct="0"/>
            <a:r>
              <a:rPr lang="fr-FR" sz="1200" dirty="0"/>
              <a:t>Les ancrages par objets fétiches, talismans et doudous.</a:t>
            </a:r>
            <a:endParaRPr lang="fr-BE" sz="1200" dirty="0"/>
          </a:p>
          <a:p>
            <a:pPr lvl="0" hangingPunct="0"/>
            <a:r>
              <a:rPr lang="fr-FR" sz="1200" dirty="0"/>
              <a:t>Guide et ancrage kinesthésique</a:t>
            </a:r>
            <a:endParaRPr lang="fr-BE" sz="1200" dirty="0"/>
          </a:p>
          <a:p>
            <a:pPr hangingPunct="0"/>
            <a:r>
              <a:rPr lang="fr-FR" sz="1200" dirty="0"/>
              <a:t>- Le voyage dans le passé</a:t>
            </a:r>
            <a:endParaRPr lang="fr-BE" sz="1200" dirty="0"/>
          </a:p>
          <a:p>
            <a:pPr hangingPunct="0"/>
            <a:r>
              <a:rPr lang="fr-FR" sz="1200" dirty="0"/>
              <a:t>- Le deuil</a:t>
            </a:r>
            <a:endParaRPr lang="fr-BE" sz="1200" dirty="0"/>
          </a:p>
          <a:p>
            <a:pPr hangingPunct="0"/>
            <a:r>
              <a:rPr lang="fr-FR" sz="1200" dirty="0"/>
              <a:t>- Les traumas</a:t>
            </a:r>
            <a:endParaRPr lang="fr-BE" sz="1200" dirty="0"/>
          </a:p>
          <a:p>
            <a:pPr hangingPunct="0"/>
            <a:r>
              <a:rPr lang="fr-FR" sz="1200" dirty="0"/>
              <a:t>- Les douleurs chroniques</a:t>
            </a:r>
            <a:endParaRPr lang="fr-BE" sz="1200" dirty="0"/>
          </a:p>
          <a:p>
            <a:pPr hangingPunct="0"/>
            <a:r>
              <a:rPr lang="fr-FR" sz="1200" dirty="0"/>
              <a:t>- Les troubles du sommeil</a:t>
            </a:r>
            <a:endParaRPr lang="fr-BE" sz="1200" dirty="0"/>
          </a:p>
          <a:p>
            <a:pPr hangingPunct="0"/>
            <a:r>
              <a:rPr lang="fr-FR" sz="1200" dirty="0"/>
              <a:t>- Les addictions </a:t>
            </a:r>
            <a:endParaRPr lang="fr-BE" sz="1200" dirty="0"/>
          </a:p>
          <a:p>
            <a:pPr hangingPunct="0"/>
            <a:r>
              <a:rPr lang="fr-FR" sz="1200" dirty="0"/>
              <a:t>- Les héritages</a:t>
            </a:r>
            <a:endParaRPr lang="fr-BE" sz="1200" dirty="0"/>
          </a:p>
          <a:p>
            <a:pPr hangingPunct="0"/>
            <a:r>
              <a:rPr lang="fr-FR" sz="1200" dirty="0"/>
              <a:t>- Travailler en «stand-up»</a:t>
            </a:r>
            <a:endParaRPr lang="fr-BE" sz="1200" dirty="0"/>
          </a:p>
          <a:p>
            <a:r>
              <a:rPr lang="fr-FR" sz="1200" dirty="0"/>
              <a:t> - Association d’outils et techniques 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8008" y="976934"/>
            <a:ext cx="2952750" cy="15282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540" algn="ctr">
              <a:lnSpc>
                <a:spcPct val="108100"/>
              </a:lnSpc>
              <a:spcBef>
                <a:spcPts val="95"/>
              </a:spcBef>
            </a:pPr>
            <a:r>
              <a:rPr sz="1850" b="1" i="1" dirty="0">
                <a:solidFill>
                  <a:srgbClr val="428085"/>
                </a:solidFill>
                <a:latin typeface="Times New Roman"/>
                <a:cs typeface="Times New Roman"/>
              </a:rPr>
              <a:t>«</a:t>
            </a:r>
            <a:r>
              <a:rPr sz="1850" b="1" i="1" spc="20" dirty="0">
                <a:solidFill>
                  <a:srgbClr val="428085"/>
                </a:solidFill>
                <a:latin typeface="Times New Roman"/>
                <a:cs typeface="Times New Roman"/>
              </a:rPr>
              <a:t> </a:t>
            </a:r>
            <a:r>
              <a:rPr lang="fr-BE" sz="1850" b="1" i="1" spc="20" dirty="0">
                <a:solidFill>
                  <a:srgbClr val="428085"/>
                </a:solidFill>
                <a:latin typeface="Times New Roman"/>
                <a:cs typeface="Times New Roman"/>
              </a:rPr>
              <a:t>Au terme de la formation, vous faites partie du groupe WhatsApp « Master » et pouvez être référencé sur notre site Web</a:t>
            </a:r>
            <a:endParaRPr sz="185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3955" y="2591635"/>
            <a:ext cx="2994660" cy="471282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434"/>
              </a:spcBef>
              <a:tabLst>
                <a:tab pos="747395" algn="l"/>
                <a:tab pos="1180465" algn="l"/>
                <a:tab pos="1498600" algn="l"/>
                <a:tab pos="1823085" algn="l"/>
                <a:tab pos="2419985" algn="l"/>
              </a:tabLst>
            </a:pPr>
            <a:r>
              <a:rPr lang="fr-BE" sz="1350" b="1" i="1" u="sng" dirty="0">
                <a:latin typeface="Calibri"/>
                <a:cs typeface="Calibri"/>
              </a:rPr>
              <a:t>Prérequis</a:t>
            </a:r>
            <a:r>
              <a:rPr lang="fr-BE" sz="1350" b="1" i="1" dirty="0">
                <a:latin typeface="Calibri"/>
                <a:cs typeface="Calibri"/>
              </a:rPr>
              <a:t> : avoir suivi les deux jours de la formation Hypnose Thérapeutique Flash</a:t>
            </a:r>
            <a:endParaRPr sz="1350" b="1" i="1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6100" y="3375267"/>
            <a:ext cx="2994660" cy="3234218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r>
              <a:rPr lang="fr-BE" sz="1600" i="1" dirty="0">
                <a:latin typeface="+mj-lt"/>
              </a:rPr>
              <a:t>Une approche essentiellement pratique. </a:t>
            </a:r>
          </a:p>
          <a:p>
            <a:endParaRPr lang="fr-BE" sz="1600" i="1" dirty="0">
              <a:latin typeface="+mj-lt"/>
            </a:endParaRPr>
          </a:p>
          <a:p>
            <a:r>
              <a:rPr lang="fr-BE" sz="1600" i="1" dirty="0">
                <a:latin typeface="+mj-lt"/>
              </a:rPr>
              <a:t>Un espace temps entre les deux sessions pour vous permettre de pratiquer et de nous revenir avec vos expériences. </a:t>
            </a:r>
          </a:p>
          <a:p>
            <a:endParaRPr lang="fr-BE" sz="1600" i="1" dirty="0">
              <a:latin typeface="+mj-lt"/>
            </a:endParaRPr>
          </a:p>
          <a:p>
            <a:r>
              <a:rPr lang="fr-BE" sz="1600" i="1" dirty="0">
                <a:latin typeface="+mj-lt"/>
              </a:rPr>
              <a:t>Ensuite compléter et affiner votre formation </a:t>
            </a:r>
            <a:r>
              <a:rPr lang="fr-BE" sz="1600" i="1" u="sng" dirty="0">
                <a:latin typeface="+mj-lt"/>
              </a:rPr>
              <a:t>avant d’ouvrir une seconde pratique ou votre cabinet d’hypnothérapeute</a:t>
            </a:r>
            <a:endParaRPr lang="fr-BE" sz="1600" dirty="0">
              <a:latin typeface="+mj-lt"/>
            </a:endParaRPr>
          </a:p>
          <a:p>
            <a:r>
              <a:rPr lang="fr-BE" sz="1600" dirty="0">
                <a:latin typeface="+mj-lt"/>
              </a:rPr>
              <a:t> </a:t>
            </a: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494403" y="801370"/>
            <a:ext cx="1644014" cy="36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50" b="0" spc="-10" dirty="0">
                <a:solidFill>
                  <a:srgbClr val="161616"/>
                </a:solidFill>
                <a:latin typeface="Calibri"/>
                <a:cs typeface="Calibri"/>
              </a:rPr>
              <a:t>PROGRAMME</a:t>
            </a:r>
            <a:endParaRPr sz="225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6876" y="3821938"/>
            <a:ext cx="2838450" cy="1609725"/>
          </a:xfrm>
          <a:prstGeom prst="rect">
            <a:avLst/>
          </a:prstGeom>
        </p:spPr>
      </p:pic>
      <p:pic>
        <p:nvPicPr>
          <p:cNvPr id="8" name="object 19">
            <a:extLst>
              <a:ext uri="{FF2B5EF4-FFF2-40B4-BE49-F238E27FC236}">
                <a16:creationId xmlns:a16="http://schemas.microsoft.com/office/drawing/2014/main" id="{3255C462-366A-4153-6CF3-0ABEDD49DF5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42300" y="5686425"/>
            <a:ext cx="1353058" cy="1152131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3A745F53-0645-F3DA-A7A2-94BDD75068CA}"/>
              </a:ext>
            </a:extLst>
          </p:cNvPr>
          <p:cNvSpPr txBox="1"/>
          <p:nvPr/>
        </p:nvSpPr>
        <p:spPr>
          <a:xfrm>
            <a:off x="7937500" y="7093318"/>
            <a:ext cx="212026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www.hypno-coaching.be/formations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1586</TotalTime>
  <Words>534</Words>
  <Application>Microsoft Office PowerPoint</Application>
  <PresentationFormat>Personnalisé</PresentationFormat>
  <Paragraphs>70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Arial</vt:lpstr>
      <vt:lpstr>Calibri</vt:lpstr>
      <vt:lpstr>Tahoma</vt:lpstr>
      <vt:lpstr>Times New Roman</vt:lpstr>
      <vt:lpstr>Verdana</vt:lpstr>
      <vt:lpstr>Wingdings</vt:lpstr>
      <vt:lpstr>Office Theme</vt:lpstr>
      <vt:lpstr>Formation Master en  Hypnose-Flash®</vt:lpstr>
      <vt:lpstr>PROGRAMME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LeaderCoach</dc:creator>
  <cp:lastModifiedBy>Philippe Defaux</cp:lastModifiedBy>
  <cp:revision>12</cp:revision>
  <cp:lastPrinted>2026-06-06T17:59:38Z</cp:lastPrinted>
  <dcterms:created xsi:type="dcterms:W3CDTF">2026-05-14T12:04:45Z</dcterms:created>
  <dcterms:modified xsi:type="dcterms:W3CDTF">2026-06-06T18:04:26Z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2026-03-29T00:00:00Z</vt:filetime>
  </property>
  <property fmtid="{D5CDD505-2E9C-101B-9397-08002B2CF9AE}" pid="3" name="Creator">
    <vt:lpwstr>Microsoft® Publisher pour Microsoft 365</vt:lpwstr>
  </property>
  <property fmtid="{D5CDD505-2E9C-101B-9397-08002B2CF9AE}" pid="4" name="LastSaved">
    <vt:filetime>2026-05-14T00:00:00Z</vt:filetime>
  </property>
  <property fmtid="{D5CDD505-2E9C-101B-9397-08002B2CF9AE}" pid="5" name="Producer">
    <vt:lpwstr>Microsoft® Publisher pour Microsoft 365</vt:lpwstr>
  </property>
</Properties>
</file>